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0" r:id="rId3"/>
    <p:sldId id="262" r:id="rId4"/>
    <p:sldId id="259" r:id="rId5"/>
    <p:sldId id="258" r:id="rId6"/>
    <p:sldId id="261" r:id="rId7"/>
    <p:sldId id="268" r:id="rId8"/>
    <p:sldId id="264" r:id="rId9"/>
    <p:sldId id="265" r:id="rId10"/>
    <p:sldId id="266" r:id="rId11"/>
    <p:sldId id="267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E22831-3A9C-45F0-A7CA-8DECD8A67667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0E92CEA-1BD4-44A8-BF36-49ECDD9C506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359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2831-3A9C-45F0-A7CA-8DECD8A67667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92CEA-1BD4-44A8-BF36-49ECDD9C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66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2831-3A9C-45F0-A7CA-8DECD8A67667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92CEA-1BD4-44A8-BF36-49ECDD9C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097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2831-3A9C-45F0-A7CA-8DECD8A67667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92CEA-1BD4-44A8-BF36-49ECDD9C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018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2831-3A9C-45F0-A7CA-8DECD8A67667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92CEA-1BD4-44A8-BF36-49ECDD9C506B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710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2831-3A9C-45F0-A7CA-8DECD8A67667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92CEA-1BD4-44A8-BF36-49ECDD9C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946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2831-3A9C-45F0-A7CA-8DECD8A67667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92CEA-1BD4-44A8-BF36-49ECDD9C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016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2831-3A9C-45F0-A7CA-8DECD8A67667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92CEA-1BD4-44A8-BF36-49ECDD9C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414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2831-3A9C-45F0-A7CA-8DECD8A67667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92CEA-1BD4-44A8-BF36-49ECDD9C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073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2831-3A9C-45F0-A7CA-8DECD8A67667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92CEA-1BD4-44A8-BF36-49ECDD9C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68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2831-3A9C-45F0-A7CA-8DECD8A67667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92CEA-1BD4-44A8-BF36-49ECDD9C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754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2E22831-3A9C-45F0-A7CA-8DECD8A67667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70E92CEA-1BD4-44A8-BF36-49ECDD9C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612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Опыт внедрения современной системы оценивания младших школьников в гимназии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начальных классов ГБОУ СК «Гимназия №25»</a:t>
            </a:r>
          </a:p>
          <a:p>
            <a:r>
              <a:rPr lang="ru-RU" dirty="0" smtClean="0"/>
              <a:t>Кудряшова Мария Игоревна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0976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▌Часть </a:t>
            </a:r>
            <a:r>
              <a:rPr lang="ru-RU" dirty="0" smtClean="0"/>
              <a:t>3 </a:t>
            </a:r>
            <a:r>
              <a:rPr lang="ru-RU" dirty="0"/>
              <a:t>(ответы на вопросы)</a:t>
            </a:r>
          </a:p>
          <a:p>
            <a:pPr marL="45720" indent="0">
              <a:buNone/>
            </a:pPr>
            <a:r>
              <a:rPr lang="ru-RU" dirty="0" smtClean="0"/>
              <a:t>Дайте </a:t>
            </a:r>
            <a:r>
              <a:rPr lang="ru-RU" dirty="0"/>
              <a:t>развернутые ответы на поставленные вопросы</a:t>
            </a:r>
            <a:r>
              <a:rPr lang="ru-RU" dirty="0" smtClean="0"/>
              <a:t>: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1. Назовите два основных природных пояса Африки.</a:t>
            </a:r>
          </a:p>
          <a:p>
            <a:pPr marL="45720" indent="0">
              <a:buNone/>
            </a:pPr>
            <a:r>
              <a:rPr lang="ru-RU" dirty="0" smtClean="0"/>
              <a:t>2</a:t>
            </a:r>
            <a:r>
              <a:rPr lang="ru-RU" dirty="0"/>
              <a:t>. Почему Евразия считается крупнейшим материком мира?</a:t>
            </a:r>
          </a:p>
          <a:p>
            <a:pPr marL="45720" indent="0">
              <a:buNone/>
            </a:pPr>
            <a:r>
              <a:rPr lang="ru-RU" dirty="0" smtClean="0"/>
              <a:t>3</a:t>
            </a:r>
            <a:r>
              <a:rPr lang="ru-RU" dirty="0"/>
              <a:t>. Чем отличается климат Австралии от климата Северной Америки?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9569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08410"/>
          </a:xfrm>
        </p:spPr>
        <p:txBody>
          <a:bodyPr>
            <a:normAutofit/>
          </a:bodyPr>
          <a:lstStyle/>
          <a:p>
            <a:r>
              <a:rPr lang="ru-RU" sz="2400" dirty="0"/>
              <a:t>Критерии оценивания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 smtClean="0"/>
              <a:t>Часть 1 (5 </a:t>
            </a:r>
            <a:r>
              <a:rPr lang="ru-RU" dirty="0"/>
              <a:t>вопросов × 1 балл = 5 баллов).</a:t>
            </a:r>
          </a:p>
          <a:p>
            <a:pPr marL="45720" indent="0">
              <a:buNone/>
            </a:pPr>
            <a:r>
              <a:rPr lang="ru-RU" dirty="0" smtClean="0"/>
              <a:t>Часть 2 </a:t>
            </a:r>
            <a:r>
              <a:rPr lang="ru-RU" dirty="0"/>
              <a:t>(5 соответствий × 1 балл = 5 баллов).</a:t>
            </a:r>
          </a:p>
          <a:p>
            <a:pPr marL="45720" indent="0">
              <a:buNone/>
            </a:pPr>
            <a:r>
              <a:rPr lang="ru-RU" dirty="0" smtClean="0"/>
              <a:t>Часть 3 </a:t>
            </a:r>
            <a:r>
              <a:rPr lang="ru-RU" dirty="0"/>
              <a:t>(3 вопроса × 2 балла = 6 баллов).</a:t>
            </a:r>
          </a:p>
          <a:p>
            <a:pPr marL="45720" indent="0" algn="ctr">
              <a:buNone/>
            </a:pPr>
            <a:r>
              <a:rPr lang="ru-RU" dirty="0" smtClean="0"/>
              <a:t>Всего </a:t>
            </a:r>
            <a:r>
              <a:rPr lang="ru-RU" dirty="0"/>
              <a:t>заданий — 13, максимум баллов — 16.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Оценка </a:t>
            </a:r>
            <a:r>
              <a:rPr lang="ru-RU" dirty="0"/>
              <a:t>выставляется следующим образом</a:t>
            </a:r>
            <a:r>
              <a:rPr lang="ru-RU" dirty="0" smtClean="0"/>
              <a:t>: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- От 13 до 16 баллов — оценка «5».</a:t>
            </a:r>
          </a:p>
          <a:p>
            <a:pPr marL="45720" indent="0">
              <a:buNone/>
            </a:pPr>
            <a:r>
              <a:rPr lang="ru-RU" dirty="0"/>
              <a:t>- От 10 до 12 баллов — оценка «4».</a:t>
            </a:r>
          </a:p>
          <a:p>
            <a:pPr marL="45720" indent="0">
              <a:buNone/>
            </a:pPr>
            <a:r>
              <a:rPr lang="ru-RU" dirty="0"/>
              <a:t>- От 8 до 9 баллов — оценка «3».</a:t>
            </a:r>
          </a:p>
          <a:p>
            <a:pPr marL="45720" indent="0">
              <a:buNone/>
            </a:pPr>
            <a:r>
              <a:rPr lang="ru-RU" dirty="0"/>
              <a:t>- Менее 8 баллов — оценка «2».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700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ресурсы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0585" y="1965960"/>
            <a:ext cx="6120800" cy="5553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585" y="2620537"/>
            <a:ext cx="2020760" cy="19737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5179" y="2771895"/>
            <a:ext cx="5781209" cy="16710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1558" y="4594303"/>
            <a:ext cx="1931021" cy="183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774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На какие нормативные документы опираться при оценивании учеников начального общего образования?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2166" y="2057400"/>
            <a:ext cx="10303727" cy="4399156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/>
              <a:t>Федеральным законом от 29.12.2012 г. № 273-ФЗ «Об образовании в </a:t>
            </a:r>
            <a:r>
              <a:rPr lang="ru-RU" sz="2000" dirty="0" smtClean="0"/>
              <a:t>Российской Федерации»</a:t>
            </a:r>
          </a:p>
          <a:p>
            <a:r>
              <a:rPr lang="ru-RU" sz="2000" dirty="0"/>
              <a:t>Федеральным государственным образовательным стандартом начального </a:t>
            </a:r>
            <a:r>
              <a:rPr lang="ru-RU" sz="2000" dirty="0" smtClean="0"/>
              <a:t>общего образования</a:t>
            </a:r>
            <a:r>
              <a:rPr lang="ru-RU" sz="2000" dirty="0"/>
              <a:t>, утвержденного приказом Министерства просвещения </a:t>
            </a:r>
            <a:r>
              <a:rPr lang="ru-RU" sz="2000" dirty="0" smtClean="0"/>
              <a:t>Российской Федерации </a:t>
            </a:r>
            <a:r>
              <a:rPr lang="ru-RU" sz="2000" dirty="0"/>
              <a:t>от </a:t>
            </a:r>
            <a:r>
              <a:rPr lang="ru-RU" sz="2000" dirty="0" smtClean="0"/>
              <a:t>31.05.2021г</a:t>
            </a:r>
            <a:r>
              <a:rPr lang="ru-RU" sz="2000" dirty="0"/>
              <a:t>., №286 (с изменениями и дополнениями на 01.09.2024г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Федеральной образовательной программой начального общего </a:t>
            </a:r>
            <a:r>
              <a:rPr lang="ru-RU" sz="2000" dirty="0" smtClean="0"/>
              <a:t>образования, утвержденной </a:t>
            </a:r>
            <a:r>
              <a:rPr lang="ru-RU" sz="2000" dirty="0"/>
              <a:t>приказом Министерства просвещения от 18.05. 2023 №372 (с </a:t>
            </a:r>
            <a:r>
              <a:rPr lang="ru-RU" sz="2000" dirty="0" smtClean="0"/>
              <a:t>изменениями и дополнениями </a:t>
            </a:r>
            <a:r>
              <a:rPr lang="ru-RU" sz="2000" dirty="0"/>
              <a:t>на 01.09.2024 </a:t>
            </a:r>
            <a:endParaRPr lang="ru-RU" sz="2000" dirty="0" smtClean="0"/>
          </a:p>
          <a:p>
            <a:r>
              <a:rPr lang="ru-RU" sz="2000" dirty="0"/>
              <a:t>Приказ </a:t>
            </a:r>
            <a:r>
              <a:rPr lang="ru-RU" sz="2000" dirty="0" err="1"/>
              <a:t>Минпросвещения</a:t>
            </a:r>
            <a:r>
              <a:rPr lang="ru-RU" sz="2000" dirty="0"/>
              <a:t> России от 09.10.2024 N 704 </a:t>
            </a:r>
            <a:r>
              <a:rPr lang="ru-RU" sz="2000" dirty="0" smtClean="0"/>
              <a:t>«О </a:t>
            </a:r>
            <a:r>
              <a:rPr lang="ru-RU" sz="2000" dirty="0"/>
              <a:t>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образования, основного общего образования и среднего общего </a:t>
            </a:r>
            <a:r>
              <a:rPr lang="ru-RU" sz="2000" dirty="0" smtClean="0"/>
              <a:t>образования»</a:t>
            </a:r>
          </a:p>
          <a:p>
            <a:r>
              <a:rPr lang="ru-RU" dirty="0" smtClean="0"/>
              <a:t>Положение о формах, периодичности и порядке текущего контроля успеваемости и промежуточной аттестации обучающихся по основным общеобразовательным программам в Государственном бюджетном общеобразовательном учреждении ставропольского края «гимназия № 25»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20829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84663"/>
          </a:xfrm>
        </p:spPr>
        <p:txBody>
          <a:bodyPr/>
          <a:lstStyle/>
          <a:p>
            <a:pPr algn="ctr"/>
            <a:r>
              <a:rPr lang="ru-RU" dirty="0" smtClean="0"/>
              <a:t>1 класс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89114" y="3311912"/>
            <a:ext cx="1833075" cy="2692329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925551" y="1784195"/>
            <a:ext cx="2999678" cy="123778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59366" y="1906859"/>
            <a:ext cx="2676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Словесная положительная оценка ребенка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83512" y="1784195"/>
            <a:ext cx="3044283" cy="123778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811750" y="2045358"/>
            <a:ext cx="2787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Линейная шкала самооценки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608741" y="1784195"/>
            <a:ext cx="2676293" cy="123778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720252" y="2034207"/>
            <a:ext cx="2453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Метод 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«Зелёной ручки»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99" y="3311912"/>
            <a:ext cx="3433182" cy="262094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4367" y="3612995"/>
            <a:ext cx="3795618" cy="200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198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84663"/>
          </a:xfrm>
        </p:spPr>
        <p:txBody>
          <a:bodyPr/>
          <a:lstStyle/>
          <a:p>
            <a:pPr algn="ctr"/>
            <a:r>
              <a:rPr lang="ru-RU" dirty="0" smtClean="0"/>
              <a:t>1 класс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216" y="3033132"/>
            <a:ext cx="2261320" cy="33213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6340" y="3033132"/>
            <a:ext cx="2300795" cy="3379292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427356" y="1605776"/>
            <a:ext cx="3702205" cy="11485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27717" y="1706137"/>
            <a:ext cx="32784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1 неделя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Эмоциональная самооценка в начале и конце урока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78137" y="1605776"/>
            <a:ext cx="3969834" cy="11485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311590" y="1706137"/>
            <a:ext cx="38248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Со 2й недели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Самооценка работы на уроке и аккуратности в тетради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994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Мотивационный приём при устном ответе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516" y="2553630"/>
            <a:ext cx="3029674" cy="298947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3"/>
          <a:stretch/>
        </p:blipFill>
        <p:spPr>
          <a:xfrm>
            <a:off x="4238558" y="2364060"/>
            <a:ext cx="2824298" cy="269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6767" y="2553630"/>
            <a:ext cx="2489190" cy="250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974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0351" y="1356732"/>
            <a:ext cx="9875520" cy="1308409"/>
          </a:xfrm>
        </p:spPr>
        <p:txBody>
          <a:bodyPr>
            <a:noAutofit/>
          </a:bodyPr>
          <a:lstStyle/>
          <a:p>
            <a:r>
              <a:rPr lang="ru-RU" sz="3200" dirty="0"/>
              <a:t>Текущий контроль успеваемости во втором и последующих классах</a:t>
            </a:r>
            <a:br>
              <a:rPr lang="ru-RU" sz="3200" dirty="0"/>
            </a:br>
            <a:r>
              <a:rPr lang="ru-RU" sz="3200" dirty="0"/>
              <a:t>осуществляется по пятибалльной системе оценивания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0351" y="3523786"/>
            <a:ext cx="7209263" cy="747131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10% - контрольных работ по каждому </a:t>
            </a:r>
            <a:r>
              <a:rPr lang="ru-RU" dirty="0" smtClean="0"/>
              <a:t>предмету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563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360448"/>
            <a:ext cx="9875520" cy="605511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работают кодификаторы?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9872871" cy="1968190"/>
          </a:xfrm>
        </p:spPr>
        <p:txBody>
          <a:bodyPr/>
          <a:lstStyle/>
          <a:p>
            <a:pPr marL="45720" indent="0">
              <a:buNone/>
            </a:pPr>
            <a:r>
              <a:rPr lang="ru-RU" sz="2400" dirty="0" smtClean="0"/>
              <a:t>Кодификаторы </a:t>
            </a:r>
            <a:r>
              <a:rPr lang="ru-RU" sz="2400" dirty="0"/>
              <a:t>содержат перечень проверяемых элементов содержания курса, заданий и уровень требований к знаниям и умениям школьников. Например, в математике задания могут проверять умение решать задачи определенного типа, выполнять вычисления, понимать геометрические понятия и </a:t>
            </a:r>
            <a:r>
              <a:rPr lang="ru-RU" sz="2400" dirty="0" smtClean="0"/>
              <a:t>т.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64746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Тестовая работа по окружающему миру для 4 класса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683834"/>
            <a:ext cx="9872871" cy="4412166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dirty="0"/>
              <a:t>▌ Часть </a:t>
            </a:r>
            <a:r>
              <a:rPr lang="ru-RU" dirty="0" smtClean="0"/>
              <a:t>1 </a:t>
            </a:r>
            <a:r>
              <a:rPr lang="ru-RU" dirty="0"/>
              <a:t>(выбор правильного </a:t>
            </a:r>
            <a:r>
              <a:rPr lang="ru-RU" dirty="0" smtClean="0"/>
              <a:t>варианта)</a:t>
            </a:r>
          </a:p>
          <a:p>
            <a:pPr marL="45720" indent="0">
              <a:buNone/>
            </a:pPr>
            <a:r>
              <a:rPr lang="ru-RU" dirty="0" smtClean="0"/>
              <a:t>Выберите </a:t>
            </a:r>
            <a:r>
              <a:rPr lang="ru-RU" dirty="0"/>
              <a:t>правильный вариант ответа из предложенных ниже:</a:t>
            </a:r>
          </a:p>
          <a:p>
            <a:pPr marL="45720" indent="0">
              <a:buNone/>
            </a:pPr>
            <a:r>
              <a:rPr lang="ru-RU" dirty="0" smtClean="0"/>
              <a:t>1</a:t>
            </a:r>
            <a:r>
              <a:rPr lang="ru-RU" dirty="0"/>
              <a:t>. Какой самый большой континент Земли?</a:t>
            </a:r>
          </a:p>
          <a:p>
            <a:pPr marL="45720" indent="0">
              <a:buNone/>
            </a:pPr>
            <a:r>
              <a:rPr lang="ru-RU" dirty="0" smtClean="0"/>
              <a:t>    а) </a:t>
            </a:r>
            <a:r>
              <a:rPr lang="ru-RU" dirty="0"/>
              <a:t>Африка</a:t>
            </a:r>
          </a:p>
          <a:p>
            <a:pPr marL="45720" indent="0">
              <a:buNone/>
            </a:pPr>
            <a:r>
              <a:rPr lang="ru-RU" dirty="0"/>
              <a:t>   </a:t>
            </a:r>
            <a:r>
              <a:rPr lang="ru-RU" dirty="0" smtClean="0"/>
              <a:t>б) </a:t>
            </a:r>
            <a:r>
              <a:rPr lang="ru-RU" dirty="0"/>
              <a:t>Антарктида</a:t>
            </a:r>
          </a:p>
          <a:p>
            <a:pPr marL="45720" indent="0">
              <a:buNone/>
            </a:pPr>
            <a:r>
              <a:rPr lang="ru-RU" dirty="0"/>
              <a:t>   </a:t>
            </a:r>
            <a:r>
              <a:rPr lang="ru-RU" dirty="0" smtClean="0"/>
              <a:t>в) </a:t>
            </a:r>
            <a:r>
              <a:rPr lang="ru-RU" dirty="0"/>
              <a:t>Австралия</a:t>
            </a:r>
          </a:p>
          <a:p>
            <a:pPr marL="45720" indent="0">
              <a:buNone/>
            </a:pPr>
            <a:r>
              <a:rPr lang="ru-RU" dirty="0"/>
              <a:t>  </a:t>
            </a:r>
            <a:r>
              <a:rPr lang="ru-RU" dirty="0" smtClean="0"/>
              <a:t> г) </a:t>
            </a:r>
            <a:r>
              <a:rPr lang="ru-RU" dirty="0"/>
              <a:t>Евразия</a:t>
            </a:r>
          </a:p>
          <a:p>
            <a:pPr marL="45720" indent="0">
              <a:buNone/>
            </a:pPr>
            <a:r>
              <a:rPr lang="ru-RU" dirty="0" smtClean="0"/>
              <a:t>2</a:t>
            </a:r>
            <a:r>
              <a:rPr lang="ru-RU" dirty="0"/>
              <a:t>. Как называется континент, покрытый льдом и снегом круглый год?</a:t>
            </a:r>
          </a:p>
          <a:p>
            <a:pPr marL="45720" indent="0">
              <a:buNone/>
            </a:pPr>
            <a:r>
              <a:rPr lang="ru-RU" dirty="0" smtClean="0"/>
              <a:t>   а) </a:t>
            </a:r>
            <a:r>
              <a:rPr lang="ru-RU" dirty="0"/>
              <a:t>Северная Америка</a:t>
            </a:r>
          </a:p>
          <a:p>
            <a:pPr marL="45720" indent="0">
              <a:buNone/>
            </a:pPr>
            <a:r>
              <a:rPr lang="ru-RU" dirty="0"/>
              <a:t>   б</a:t>
            </a:r>
            <a:r>
              <a:rPr lang="ru-RU" dirty="0" smtClean="0"/>
              <a:t>) </a:t>
            </a:r>
            <a:r>
              <a:rPr lang="ru-RU" dirty="0"/>
              <a:t>Южная Америка</a:t>
            </a:r>
          </a:p>
          <a:p>
            <a:pPr marL="45720" indent="0">
              <a:buNone/>
            </a:pPr>
            <a:r>
              <a:rPr lang="ru-RU" dirty="0"/>
              <a:t>   в</a:t>
            </a:r>
            <a:r>
              <a:rPr lang="ru-RU" dirty="0" smtClean="0"/>
              <a:t>) </a:t>
            </a:r>
            <a:r>
              <a:rPr lang="ru-RU" dirty="0"/>
              <a:t>Антарктида</a:t>
            </a:r>
          </a:p>
          <a:p>
            <a:pPr marL="45720" indent="0">
              <a:buNone/>
            </a:pPr>
            <a:r>
              <a:rPr lang="ru-RU" dirty="0"/>
              <a:t>   г</a:t>
            </a:r>
            <a:r>
              <a:rPr lang="ru-RU" dirty="0" smtClean="0"/>
              <a:t>) </a:t>
            </a:r>
            <a:r>
              <a:rPr lang="ru-RU" dirty="0"/>
              <a:t>Европа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7144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4941" y="1343722"/>
            <a:ext cx="9872871" cy="403860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/>
              <a:t>▌ Часть </a:t>
            </a:r>
            <a:r>
              <a:rPr lang="ru-RU" dirty="0" smtClean="0"/>
              <a:t>2 </a:t>
            </a:r>
            <a:r>
              <a:rPr lang="ru-RU" dirty="0"/>
              <a:t>(установление соответствия)</a:t>
            </a:r>
          </a:p>
          <a:p>
            <a:pPr marL="45720" indent="0">
              <a:buNone/>
            </a:pPr>
            <a:r>
              <a:rPr lang="ru-RU" dirty="0" smtClean="0"/>
              <a:t>Установите </a:t>
            </a:r>
            <a:r>
              <a:rPr lang="ru-RU" dirty="0"/>
              <a:t>правильное соответствие между названиями континентов и их особенностями:</a:t>
            </a:r>
          </a:p>
          <a:p>
            <a:pPr marL="45720" indent="0">
              <a:buNone/>
            </a:pPr>
            <a:r>
              <a:rPr lang="ru-RU" dirty="0"/>
              <a:t>1. Самый большой материк.       .   </a:t>
            </a:r>
            <a:r>
              <a:rPr lang="ru-RU" dirty="0" smtClean="0"/>
              <a:t>                   </a:t>
            </a:r>
            <a:r>
              <a:rPr lang="ru-RU" dirty="0"/>
              <a:t>   </a:t>
            </a:r>
            <a:r>
              <a:rPr lang="ru-RU" dirty="0" smtClean="0"/>
              <a:t>а</a:t>
            </a:r>
            <a:r>
              <a:rPr lang="ru-RU" dirty="0"/>
              <a:t>) Антарктида</a:t>
            </a:r>
          </a:p>
          <a:p>
            <a:pPr marL="45720" indent="0">
              <a:buNone/>
            </a:pPr>
            <a:r>
              <a:rPr lang="ru-RU" dirty="0" smtClean="0"/>
              <a:t>2</a:t>
            </a:r>
            <a:r>
              <a:rPr lang="ru-RU" dirty="0"/>
              <a:t>. Самый жаркий материк               </a:t>
            </a:r>
            <a:r>
              <a:rPr lang="ru-RU" dirty="0" smtClean="0"/>
              <a:t>                     </a:t>
            </a:r>
            <a:r>
              <a:rPr lang="ru-RU" dirty="0"/>
              <a:t> </a:t>
            </a:r>
            <a:r>
              <a:rPr lang="ru-RU" dirty="0" smtClean="0"/>
              <a:t>б</a:t>
            </a:r>
            <a:r>
              <a:rPr lang="ru-RU" dirty="0"/>
              <a:t>) Африка</a:t>
            </a:r>
          </a:p>
          <a:p>
            <a:pPr marL="45720" indent="0">
              <a:buNone/>
            </a:pPr>
            <a:r>
              <a:rPr lang="ru-RU" dirty="0" smtClean="0"/>
              <a:t>3</a:t>
            </a:r>
            <a:r>
              <a:rPr lang="ru-RU" dirty="0"/>
              <a:t>. Самый маленький материк.          </a:t>
            </a:r>
            <a:r>
              <a:rPr lang="ru-RU" dirty="0" smtClean="0"/>
              <a:t>                  в</a:t>
            </a:r>
            <a:r>
              <a:rPr lang="ru-RU" dirty="0"/>
              <a:t>) Австралия</a:t>
            </a:r>
          </a:p>
          <a:p>
            <a:pPr marL="45720" indent="0">
              <a:buNone/>
            </a:pPr>
            <a:r>
              <a:rPr lang="ru-RU" dirty="0"/>
              <a:t>4. Самый холодный материк.         </a:t>
            </a:r>
            <a:r>
              <a:rPr lang="ru-RU" dirty="0" smtClean="0"/>
              <a:t>                     г</a:t>
            </a:r>
            <a:r>
              <a:rPr lang="ru-RU" dirty="0"/>
              <a:t>) </a:t>
            </a:r>
            <a:r>
              <a:rPr lang="ru-RU" dirty="0" smtClean="0"/>
              <a:t>Евразия</a:t>
            </a:r>
          </a:p>
          <a:p>
            <a:pPr marL="45720" indent="0">
              <a:buNone/>
            </a:pPr>
            <a:r>
              <a:rPr lang="ru-RU" dirty="0"/>
              <a:t>5. </a:t>
            </a:r>
            <a:r>
              <a:rPr lang="ru-RU" dirty="0" smtClean="0"/>
              <a:t>На находится </a:t>
            </a:r>
            <a:r>
              <a:rPr lang="ru-RU" dirty="0"/>
              <a:t>самая </a:t>
            </a:r>
            <a:r>
              <a:rPr lang="ru-RU" dirty="0" smtClean="0"/>
              <a:t>                                            д</a:t>
            </a:r>
            <a:r>
              <a:rPr lang="ru-RU" dirty="0"/>
              <a:t>) </a:t>
            </a:r>
            <a:r>
              <a:rPr lang="ru-RU" dirty="0" smtClean="0"/>
              <a:t>-Южная </a:t>
            </a:r>
            <a:r>
              <a:rPr lang="ru-RU" dirty="0"/>
              <a:t>Америка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длинная </a:t>
            </a:r>
            <a:r>
              <a:rPr lang="ru-RU" dirty="0"/>
              <a:t>горная цепь суши - Анды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1708113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79</TotalTime>
  <Words>510</Words>
  <Application>Microsoft Office PowerPoint</Application>
  <PresentationFormat>Широкоэкранный</PresentationFormat>
  <Paragraphs>61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Corbel</vt:lpstr>
      <vt:lpstr>Базис</vt:lpstr>
      <vt:lpstr>Опыт внедрения современной системы оценивания младших школьников в гимназии</vt:lpstr>
      <vt:lpstr>На какие нормативные документы опираться при оценивании учеников начального общего образования?</vt:lpstr>
      <vt:lpstr>1 класс</vt:lpstr>
      <vt:lpstr>1 класс</vt:lpstr>
      <vt:lpstr>Мотивационный приём при устном ответе</vt:lpstr>
      <vt:lpstr>Текущий контроль успеваемости во втором и последующих классах осуществляется по пятибалльной системе оценивания</vt:lpstr>
      <vt:lpstr>Как работают кодификаторы? </vt:lpstr>
      <vt:lpstr>Тестовая работа по окружающему миру для 4 класса</vt:lpstr>
      <vt:lpstr>Презентация PowerPoint</vt:lpstr>
      <vt:lpstr>Презентация PowerPoint</vt:lpstr>
      <vt:lpstr>Критерии оценивания:</vt:lpstr>
      <vt:lpstr>Полезные ресурсы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внедрения современной системы оценивания младших школьников в гимназии</dc:title>
  <dc:creator>MAKS K2</dc:creator>
  <cp:lastModifiedBy>MAKS K2</cp:lastModifiedBy>
  <cp:revision>10</cp:revision>
  <dcterms:created xsi:type="dcterms:W3CDTF">2025-11-24T20:08:46Z</dcterms:created>
  <dcterms:modified xsi:type="dcterms:W3CDTF">2025-11-25T05:39:03Z</dcterms:modified>
</cp:coreProperties>
</file>